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59" r:id="rId4"/>
    <p:sldId id="257" r:id="rId5"/>
    <p:sldId id="260" r:id="rId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2690" autoAdjust="0"/>
  </p:normalViewPr>
  <p:slideViewPr>
    <p:cSldViewPr snapToGrid="0">
      <p:cViewPr varScale="1">
        <p:scale>
          <a:sx n="71" d="100"/>
          <a:sy n="71" d="100"/>
        </p:scale>
        <p:origin x="907"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965E46-9096-4E94-8D64-668D5411A78D}" type="datetimeFigureOut">
              <a:rPr lang="fi-FI" smtClean="0"/>
              <a:t>10.1.2020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32D28-77ED-40B8-ADFD-7375758BA0DB}" type="slidenum">
              <a:rPr lang="fi-FI" smtClean="0"/>
              <a:t>‹#›</a:t>
            </a:fld>
            <a:endParaRPr lang="fi-FI"/>
          </a:p>
        </p:txBody>
      </p:sp>
    </p:spTree>
    <p:extLst>
      <p:ext uri="{BB962C8B-B14F-4D97-AF65-F5344CB8AC3E}">
        <p14:creationId xmlns:p14="http://schemas.microsoft.com/office/powerpoint/2010/main" val="1968258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232D28-77ED-40B8-ADFD-7375758BA0DB}" type="slidenum">
              <a:rPr lang="fi-FI" smtClean="0"/>
              <a:t>1</a:t>
            </a:fld>
            <a:endParaRPr lang="fi-FI"/>
          </a:p>
        </p:txBody>
      </p:sp>
    </p:spTree>
    <p:extLst>
      <p:ext uri="{BB962C8B-B14F-4D97-AF65-F5344CB8AC3E}">
        <p14:creationId xmlns:p14="http://schemas.microsoft.com/office/powerpoint/2010/main" val="2708439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232D28-77ED-40B8-ADFD-7375758BA0DB}" type="slidenum">
              <a:rPr lang="fi-FI" smtClean="0"/>
              <a:t>2</a:t>
            </a:fld>
            <a:endParaRPr lang="fi-FI"/>
          </a:p>
        </p:txBody>
      </p:sp>
    </p:spTree>
    <p:extLst>
      <p:ext uri="{BB962C8B-B14F-4D97-AF65-F5344CB8AC3E}">
        <p14:creationId xmlns:p14="http://schemas.microsoft.com/office/powerpoint/2010/main" val="308282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232D28-77ED-40B8-ADFD-7375758BA0DB}" type="slidenum">
              <a:rPr lang="fi-FI" smtClean="0"/>
              <a:t>3</a:t>
            </a:fld>
            <a:endParaRPr lang="fi-FI"/>
          </a:p>
        </p:txBody>
      </p:sp>
    </p:spTree>
    <p:extLst>
      <p:ext uri="{BB962C8B-B14F-4D97-AF65-F5344CB8AC3E}">
        <p14:creationId xmlns:p14="http://schemas.microsoft.com/office/powerpoint/2010/main" val="684043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232D28-77ED-40B8-ADFD-7375758BA0DB}" type="slidenum">
              <a:rPr lang="fi-FI" smtClean="0"/>
              <a:t>4</a:t>
            </a:fld>
            <a:endParaRPr lang="fi-FI"/>
          </a:p>
        </p:txBody>
      </p:sp>
    </p:spTree>
    <p:extLst>
      <p:ext uri="{BB962C8B-B14F-4D97-AF65-F5344CB8AC3E}">
        <p14:creationId xmlns:p14="http://schemas.microsoft.com/office/powerpoint/2010/main" val="2560831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232D28-77ED-40B8-ADFD-7375758BA0DB}" type="slidenum">
              <a:rPr lang="fi-FI" smtClean="0"/>
              <a:t>5</a:t>
            </a:fld>
            <a:endParaRPr lang="fi-FI"/>
          </a:p>
        </p:txBody>
      </p:sp>
    </p:spTree>
    <p:extLst>
      <p:ext uri="{BB962C8B-B14F-4D97-AF65-F5344CB8AC3E}">
        <p14:creationId xmlns:p14="http://schemas.microsoft.com/office/powerpoint/2010/main" val="357007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57254D-3841-4478-B2D6-43F7ECC0A899}"/>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1CE367DC-080B-4774-974A-A03E25E86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C11FF1FE-E86A-4443-806E-F124534AE6DB}"/>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98B92517-C996-4A7C-BF22-53F0AF88226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1316058-F62C-4D84-A81F-6167AA44622C}"/>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94807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64C98A-BD4D-41E7-824A-466552A45DE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58B9C50-847A-479B-9229-002731C05B6F}"/>
              </a:ext>
            </a:extLst>
          </p:cNvPr>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5B4EE61-A78F-46B9-8A7F-21833A718BCF}"/>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4AFC2575-28F7-4899-BE51-6A6347C6369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2FF91AB-F9FE-4A19-9A76-61613A2C3839}"/>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566494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88D89D-37A5-44C9-9984-361804259B1D}"/>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BB75901E-3D7A-4BCD-8B8F-6ED8B8CD93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a:extLst>
              <a:ext uri="{FF2B5EF4-FFF2-40B4-BE49-F238E27FC236}">
                <a16:creationId xmlns:a16="http://schemas.microsoft.com/office/drawing/2014/main" id="{8160B3C5-31C4-45E0-82C2-77C460EF47D0}"/>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CED9EC69-C96B-493A-A24D-2A79F78F19F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09A9327-48AA-4218-966B-DFF562222438}"/>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2927065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01EB7F-01D6-46F0-8438-2A1F1B2673C6}"/>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AA2E5B25-4729-4D90-A160-70979BB286CD}"/>
              </a:ext>
            </a:extLst>
          </p:cNvPr>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D9965748-5077-44E7-B8C3-0FA0F5EBF6D8}"/>
              </a:ext>
            </a:extLst>
          </p:cNvPr>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8471B7FA-A8B0-466D-99C2-ED2378B7DC9A}"/>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6" name="Alatunnisteen paikkamerkki 5">
            <a:extLst>
              <a:ext uri="{FF2B5EF4-FFF2-40B4-BE49-F238E27FC236}">
                <a16:creationId xmlns:a16="http://schemas.microsoft.com/office/drawing/2014/main" id="{E90B0921-F9A2-4257-8508-E51E110A9A2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135308DF-D198-4F64-AC70-2A9FF5152601}"/>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193351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ADE149-FF3B-4431-95AD-D92DDD7B43BD}"/>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27A1E8DA-B174-4CB2-96E4-DF71BEEC8A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a:extLst>
              <a:ext uri="{FF2B5EF4-FFF2-40B4-BE49-F238E27FC236}">
                <a16:creationId xmlns:a16="http://schemas.microsoft.com/office/drawing/2014/main" id="{DF42A4E7-D6BE-4C5E-A1EC-B6D6B0DA93B9}"/>
              </a:ext>
            </a:extLst>
          </p:cNvPr>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3C935C89-B1CE-4F2D-963F-7126E4F2B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id="{246EB9FF-93D9-4DDD-8DE5-05680EB3D884}"/>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AEF4BC14-6D4E-471C-B667-6854CFE0DF1B}"/>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8" name="Alatunnisteen paikkamerkki 7">
            <a:extLst>
              <a:ext uri="{FF2B5EF4-FFF2-40B4-BE49-F238E27FC236}">
                <a16:creationId xmlns:a16="http://schemas.microsoft.com/office/drawing/2014/main" id="{9E83F95B-CCD2-4D81-848F-6075EAD8D0F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4FBE2E0F-5531-4D4B-B232-5B7048705578}"/>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254244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031013-65DC-429C-A4C0-FA3177003CFB}"/>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4E70A8C-7FA4-424F-9A8D-33B18C5935BD}"/>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4" name="Alatunnisteen paikkamerkki 3">
            <a:extLst>
              <a:ext uri="{FF2B5EF4-FFF2-40B4-BE49-F238E27FC236}">
                <a16:creationId xmlns:a16="http://schemas.microsoft.com/office/drawing/2014/main" id="{4B5CEBCB-EC01-4D47-88FC-29F45D554852}"/>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35E045B-2BA5-452B-B9C2-2E502689077A}"/>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753609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98BF9E66-4A4D-476B-9169-014B6A87ACD1}"/>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3" name="Alatunnisteen paikkamerkki 2">
            <a:extLst>
              <a:ext uri="{FF2B5EF4-FFF2-40B4-BE49-F238E27FC236}">
                <a16:creationId xmlns:a16="http://schemas.microsoft.com/office/drawing/2014/main" id="{0B1A5256-449C-46F5-81E1-9B0DBAF106B3}"/>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5D180BAD-49A0-4AFE-BF24-4B96419587AB}"/>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3826795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F20036-7D43-408F-8EC0-69CBC824EB7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45ADEB2F-47CD-439A-8FC8-7F9CEB2834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01841B7-1F22-434A-89FE-51A3D3B6E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06FABCC1-242B-46E6-8F31-653CE17CB31A}"/>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6" name="Alatunnisteen paikkamerkki 5">
            <a:extLst>
              <a:ext uri="{FF2B5EF4-FFF2-40B4-BE49-F238E27FC236}">
                <a16:creationId xmlns:a16="http://schemas.microsoft.com/office/drawing/2014/main" id="{D0F537FA-7104-47FC-84C3-24826B3F3A2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BE7606C-8654-41C5-99D5-C7C4C139F0D0}"/>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1637629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66BAF8-4FF0-4D57-A56A-96FD3279B388}"/>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CC0373F-86A5-4873-9D68-8EF62BE655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982D6E91-AAE7-46CA-B8A4-40290F8CE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89A6D577-EDFC-42D7-8F90-72DB2C9BCC20}"/>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6" name="Alatunnisteen paikkamerkki 5">
            <a:extLst>
              <a:ext uri="{FF2B5EF4-FFF2-40B4-BE49-F238E27FC236}">
                <a16:creationId xmlns:a16="http://schemas.microsoft.com/office/drawing/2014/main" id="{0AFE5A53-4432-4150-BBC7-9FB7216D461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51A06D0-3B60-4F35-8316-09D0C5B599AC}"/>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3913538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3A2F12-331A-41E8-B9B9-55A1C19A472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34E84C93-5737-4668-A358-91E4EF3B1073}"/>
              </a:ext>
            </a:extLst>
          </p:cNvPr>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7392B76-EAC6-4404-8D25-008C0ED57454}"/>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3A730DC8-E645-4A4C-8F76-9FD65E0C6B5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574F09B-A46F-46CA-B56F-B3D9CE87549B}"/>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4239647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EE902A3-C1B4-429D-A04D-1C3777F98E03}"/>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687297D3-47DC-42BC-867D-7A97E14D2A59}"/>
              </a:ext>
            </a:extLst>
          </p:cNvPr>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0C3CE2E-CCFE-408A-8734-20CD9003C3B2}"/>
              </a:ext>
            </a:extLst>
          </p:cNvPr>
          <p:cNvSpPr>
            <a:spLocks noGrp="1"/>
          </p:cNvSpPr>
          <p:nvPr>
            <p:ph type="dt" sz="half" idx="10"/>
          </p:nvPr>
        </p:nvSpPr>
        <p:spPr/>
        <p:txBody>
          <a:body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030DF1DB-7726-427E-946A-0C1CD77DF2A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5D19060-2AF3-4169-B329-BA39F3FEBDCE}"/>
              </a:ext>
            </a:extLst>
          </p:cNvPr>
          <p:cNvSpPr>
            <a:spLocks noGrp="1"/>
          </p:cNvSpPr>
          <p:nvPr>
            <p:ph type="sldNum" sz="quarter" idx="12"/>
          </p:nvPr>
        </p:nvSpPr>
        <p:spPr/>
        <p:txBody>
          <a:bodyPr/>
          <a:lstStyle/>
          <a:p>
            <a:fld id="{3987D226-40C4-4A0A-A60C-1372EF294295}" type="slidenum">
              <a:rPr lang="fi-FI" smtClean="0"/>
              <a:t>‹#›</a:t>
            </a:fld>
            <a:endParaRPr lang="fi-FI"/>
          </a:p>
        </p:txBody>
      </p:sp>
    </p:spTree>
    <p:extLst>
      <p:ext uri="{BB962C8B-B14F-4D97-AF65-F5344CB8AC3E}">
        <p14:creationId xmlns:p14="http://schemas.microsoft.com/office/powerpoint/2010/main" val="1507876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EB02EF4-93DD-4058-BBD8-6EFF42180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2D781689-8121-4C6D-A168-6C60179740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859FF23-E4DE-4764-A26A-1222FEBE0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7637D-F75F-48CB-BCC1-E1FBEC8E2712}" type="datetimeFigureOut">
              <a:rPr lang="fi-FI" smtClean="0"/>
              <a:t>10.1.2020</a:t>
            </a:fld>
            <a:endParaRPr lang="fi-FI"/>
          </a:p>
        </p:txBody>
      </p:sp>
      <p:sp>
        <p:nvSpPr>
          <p:cNvPr id="5" name="Alatunnisteen paikkamerkki 4">
            <a:extLst>
              <a:ext uri="{FF2B5EF4-FFF2-40B4-BE49-F238E27FC236}">
                <a16:creationId xmlns:a16="http://schemas.microsoft.com/office/drawing/2014/main" id="{0CDB77D8-BD62-46A1-8170-F9FF4A4F56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50F09719-543A-413A-A338-12A2B97B44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7D226-40C4-4A0A-A60C-1372EF294295}" type="slidenum">
              <a:rPr lang="fi-FI" smtClean="0"/>
              <a:t>‹#›</a:t>
            </a:fld>
            <a:endParaRPr lang="fi-FI"/>
          </a:p>
        </p:txBody>
      </p:sp>
    </p:spTree>
    <p:extLst>
      <p:ext uri="{BB962C8B-B14F-4D97-AF65-F5344CB8AC3E}">
        <p14:creationId xmlns:p14="http://schemas.microsoft.com/office/powerpoint/2010/main" val="426276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Aino_Ackt%C3%A9.jpg"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embed/0L-1IqUcOnE" TargetMode="External"/><Relationship Id="rId5" Type="http://schemas.openxmlformats.org/officeDocument/2006/relationships/image" Target="../media/image8.jpeg"/><Relationship Id="rId4" Type="http://schemas.openxmlformats.org/officeDocument/2006/relationships/hyperlink" Target="http://www.savonlinnatours.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741D21-900C-46AF-B9AE-3A5AE9EB3E9E}"/>
              </a:ext>
            </a:extLst>
          </p:cNvPr>
          <p:cNvSpPr>
            <a:spLocks noGrp="1"/>
          </p:cNvSpPr>
          <p:nvPr>
            <p:ph type="ctrTitle"/>
          </p:nvPr>
        </p:nvSpPr>
        <p:spPr/>
        <p:txBody>
          <a:bodyPr/>
          <a:lstStyle/>
          <a:p>
            <a:r>
              <a:rPr lang="fi-FI" dirty="0">
                <a:solidFill>
                  <a:schemeClr val="bg1"/>
                </a:solidFill>
                <a:latin typeface="Baskerville Old Face" panose="02020602080505020303" pitchFamily="18" charset="0"/>
              </a:rPr>
              <a:t>Oopperaopastus – </a:t>
            </a:r>
            <a:br>
              <a:rPr lang="fi-FI" dirty="0">
                <a:solidFill>
                  <a:schemeClr val="bg1"/>
                </a:solidFill>
                <a:latin typeface="Baskerville Old Face" panose="02020602080505020303" pitchFamily="18" charset="0"/>
              </a:rPr>
            </a:br>
            <a:r>
              <a:rPr lang="fi-FI" dirty="0">
                <a:solidFill>
                  <a:schemeClr val="bg1"/>
                </a:solidFill>
                <a:latin typeface="Baskerville Old Face" panose="02020602080505020303" pitchFamily="18" charset="0"/>
              </a:rPr>
              <a:t>kattaus savolaiseen tapaan</a:t>
            </a:r>
          </a:p>
        </p:txBody>
      </p:sp>
      <p:sp>
        <p:nvSpPr>
          <p:cNvPr id="3" name="Alaotsikko 2">
            <a:extLst>
              <a:ext uri="{FF2B5EF4-FFF2-40B4-BE49-F238E27FC236}">
                <a16:creationId xmlns:a16="http://schemas.microsoft.com/office/drawing/2014/main" id="{6269E52B-E57D-4BA9-8F3F-ECD5F2E07DBE}"/>
              </a:ext>
            </a:extLst>
          </p:cNvPr>
          <p:cNvSpPr>
            <a:spLocks noGrp="1"/>
          </p:cNvSpPr>
          <p:nvPr>
            <p:ph type="subTitle" idx="1"/>
          </p:nvPr>
        </p:nvSpPr>
        <p:spPr/>
        <p:txBody>
          <a:bodyPr/>
          <a:lstStyle/>
          <a:p>
            <a:endParaRPr lang="fi-FI" dirty="0">
              <a:solidFill>
                <a:schemeClr val="bg1"/>
              </a:solidFill>
            </a:endParaRPr>
          </a:p>
          <a:p>
            <a:r>
              <a:rPr lang="fi-FI" dirty="0">
                <a:solidFill>
                  <a:schemeClr val="bg1"/>
                </a:solidFill>
              </a:rPr>
              <a:t>Savonlinnan oppaat ry</a:t>
            </a:r>
          </a:p>
          <a:p>
            <a:r>
              <a:rPr lang="fi-FI" sz="2000" dirty="0">
                <a:solidFill>
                  <a:schemeClr val="bg1"/>
                </a:solidFill>
              </a:rPr>
              <a:t>Tekijä: Susanna Peura, 2018</a:t>
            </a:r>
          </a:p>
        </p:txBody>
      </p:sp>
    </p:spTree>
    <p:extLst>
      <p:ext uri="{BB962C8B-B14F-4D97-AF65-F5344CB8AC3E}">
        <p14:creationId xmlns:p14="http://schemas.microsoft.com/office/powerpoint/2010/main" val="35103938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5500">
        <p15:prstTrans prst="curtains"/>
        <p:sndAc>
          <p:stSnd>
            <p:snd r:embed="rId3" name="applause.wav"/>
          </p:stSnd>
        </p:sndAc>
      </p:transition>
    </mc:Choice>
    <mc:Fallback>
      <p:transition spd="slow">
        <p:fade/>
        <p:sndAc>
          <p:stSnd>
            <p:snd r:embed="rId3"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0A12E4A5-16F6-4E57-8967-8DCF74FEA7D8}"/>
              </a:ext>
            </a:extLst>
          </p:cNvPr>
          <p:cNvSpPr txBox="1"/>
          <p:nvPr/>
        </p:nvSpPr>
        <p:spPr>
          <a:xfrm>
            <a:off x="1137920" y="721360"/>
            <a:ext cx="6695440" cy="646331"/>
          </a:xfrm>
          <a:prstGeom prst="rect">
            <a:avLst/>
          </a:prstGeom>
          <a:noFill/>
        </p:spPr>
        <p:txBody>
          <a:bodyPr wrap="square" rtlCol="0">
            <a:spAutoFit/>
          </a:bodyPr>
          <a:lstStyle/>
          <a:p>
            <a:r>
              <a:rPr lang="fi-FI" sz="3200" dirty="0">
                <a:solidFill>
                  <a:schemeClr val="bg1"/>
                </a:solidFill>
                <a:latin typeface="Baskerville Old Face" panose="02020602080505020303" pitchFamily="18" charset="0"/>
              </a:rPr>
              <a:t>Opastuksen</a:t>
            </a:r>
            <a:r>
              <a:rPr lang="fi-FI" sz="3600" dirty="0">
                <a:solidFill>
                  <a:schemeClr val="bg1"/>
                </a:solidFill>
                <a:latin typeface="Baskerville Old Face" panose="02020602080505020303" pitchFamily="18" charset="0"/>
              </a:rPr>
              <a:t> tiedot</a:t>
            </a:r>
            <a:endParaRPr lang="fi-FI" sz="2400" dirty="0">
              <a:solidFill>
                <a:schemeClr val="bg1"/>
              </a:solidFill>
            </a:endParaRPr>
          </a:p>
        </p:txBody>
      </p:sp>
      <p:sp>
        <p:nvSpPr>
          <p:cNvPr id="3" name="Suorakulmio 2">
            <a:extLst>
              <a:ext uri="{FF2B5EF4-FFF2-40B4-BE49-F238E27FC236}">
                <a16:creationId xmlns:a16="http://schemas.microsoft.com/office/drawing/2014/main" id="{AA738254-C146-4FED-8E2C-CCA7335CDB0C}"/>
              </a:ext>
            </a:extLst>
          </p:cNvPr>
          <p:cNvSpPr/>
          <p:nvPr/>
        </p:nvSpPr>
        <p:spPr>
          <a:xfrm>
            <a:off x="1137920" y="1612325"/>
            <a:ext cx="5689600" cy="4524315"/>
          </a:xfrm>
          <a:prstGeom prst="rect">
            <a:avLst/>
          </a:prstGeom>
        </p:spPr>
        <p:txBody>
          <a:bodyPr wrap="square">
            <a:spAutoFit/>
          </a:bodyPr>
          <a:lstStyle/>
          <a:p>
            <a:pPr marL="285750" indent="-285750">
              <a:buFont typeface="Arial" panose="020B0604020202020204" pitchFamily="34" charset="0"/>
              <a:buChar char="•"/>
            </a:pPr>
            <a:r>
              <a:rPr lang="fi-FI" dirty="0">
                <a:solidFill>
                  <a:schemeClr val="bg1"/>
                </a:solidFill>
              </a:rPr>
              <a:t>Savonlinnan oppaiden uusin opastus toteutettiin ensimäistä kertaa kesällä 2017. </a:t>
            </a:r>
          </a:p>
          <a:p>
            <a:endParaRPr lang="fi-FI" dirty="0">
              <a:solidFill>
                <a:schemeClr val="bg1"/>
              </a:solidFill>
            </a:endParaRPr>
          </a:p>
          <a:p>
            <a:pPr marL="285750" indent="-285750">
              <a:buFont typeface="Arial" panose="020B0604020202020204" pitchFamily="34" charset="0"/>
              <a:buChar char="•"/>
            </a:pPr>
            <a:r>
              <a:rPr lang="fi-FI" dirty="0">
                <a:solidFill>
                  <a:schemeClr val="bg1"/>
                </a:solidFill>
              </a:rPr>
              <a:t>Kierroksella kuullaan historian havinaa ja tarinoiden kertomaa Savonlinnan oopperajuhlien eri vaiheista nykypäivää unohtamatta. Mukana myös hauskoja sattumuksia kulisseista, juttuja menneestä Savonlinnasta ja juhlien syntyyn vaikuttaneista henkilöistä.</a:t>
            </a:r>
          </a:p>
          <a:p>
            <a:pPr marL="285750" indent="-285750">
              <a:buFont typeface="Arial" panose="020B0604020202020204" pitchFamily="34" charset="0"/>
              <a:buChar char="•"/>
            </a:pPr>
            <a:endParaRPr lang="fi-FI" dirty="0">
              <a:solidFill>
                <a:schemeClr val="bg1"/>
              </a:solidFill>
            </a:endParaRPr>
          </a:p>
          <a:p>
            <a:pPr marL="285750" indent="-285750">
              <a:buFont typeface="Arial" panose="020B0604020202020204" pitchFamily="34" charset="0"/>
              <a:buChar char="•"/>
            </a:pPr>
            <a:r>
              <a:rPr lang="fi-FI" dirty="0">
                <a:solidFill>
                  <a:schemeClr val="bg1"/>
                </a:solidFill>
              </a:rPr>
              <a:t>Kierroksia toteutetaan tilauksesta vain suomeksi. </a:t>
            </a:r>
          </a:p>
          <a:p>
            <a:pPr marL="285750" indent="-285750">
              <a:buFont typeface="Arial" panose="020B0604020202020204" pitchFamily="34" charset="0"/>
              <a:buChar char="•"/>
            </a:pPr>
            <a:endParaRPr lang="fi-FI" dirty="0">
              <a:solidFill>
                <a:schemeClr val="bg1"/>
              </a:solidFill>
            </a:endParaRPr>
          </a:p>
          <a:p>
            <a:pPr marL="285750" indent="-285750">
              <a:buFont typeface="Arial" panose="020B0604020202020204" pitchFamily="34" charset="0"/>
              <a:buChar char="•"/>
            </a:pPr>
            <a:r>
              <a:rPr lang="fi-FI" dirty="0">
                <a:solidFill>
                  <a:schemeClr val="bg1"/>
                </a:solidFill>
              </a:rPr>
              <a:t>Kävelykierroksen kesto n. 2 h </a:t>
            </a:r>
          </a:p>
          <a:p>
            <a:pPr marL="285750" indent="-285750">
              <a:buFont typeface="Arial" panose="020B0604020202020204" pitchFamily="34" charset="0"/>
              <a:buChar char="•"/>
            </a:pPr>
            <a:endParaRPr lang="fi-FI" dirty="0">
              <a:solidFill>
                <a:schemeClr val="bg1"/>
              </a:solidFill>
            </a:endParaRPr>
          </a:p>
          <a:p>
            <a:pPr marL="285750" indent="-285750">
              <a:buFont typeface="Arial" panose="020B0604020202020204" pitchFamily="34" charset="0"/>
              <a:buChar char="•"/>
            </a:pPr>
            <a:r>
              <a:rPr lang="fi-FI" dirty="0">
                <a:solidFill>
                  <a:schemeClr val="bg1"/>
                </a:solidFill>
              </a:rPr>
              <a:t>Lähtöpaikka Aleksin Aukio, Savonlinna</a:t>
            </a:r>
          </a:p>
          <a:p>
            <a:pPr marL="285750" indent="-285750">
              <a:buFont typeface="Arial" panose="020B0604020202020204" pitchFamily="34" charset="0"/>
              <a:buChar char="•"/>
            </a:pPr>
            <a:endParaRPr lang="fi-FI" dirty="0">
              <a:solidFill>
                <a:schemeClr val="bg1"/>
              </a:solidFill>
            </a:endParaRPr>
          </a:p>
        </p:txBody>
      </p:sp>
      <p:pic>
        <p:nvPicPr>
          <p:cNvPr id="5" name="Kuva 4" descr="Kuva, joka sisältää kohteen ulko, vesi, taivas, puu&#10;&#10;Kuvaus luotu, erittäin korkea luotettavuus">
            <a:extLst>
              <a:ext uri="{FF2B5EF4-FFF2-40B4-BE49-F238E27FC236}">
                <a16:creationId xmlns:a16="http://schemas.microsoft.com/office/drawing/2014/main" id="{B8FCBB85-D75A-499D-9AD6-7FA102CD5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0302" y="1930564"/>
            <a:ext cx="5117505" cy="3840316"/>
          </a:xfrm>
          <a:prstGeom prst="ellipse">
            <a:avLst/>
          </a:prstGeom>
          <a:ln>
            <a:noFill/>
          </a:ln>
          <a:effectLst>
            <a:softEdge rad="112500"/>
          </a:effectLst>
        </p:spPr>
      </p:pic>
      <p:sp>
        <p:nvSpPr>
          <p:cNvPr id="6" name="Tekstiruutu 5">
            <a:extLst>
              <a:ext uri="{FF2B5EF4-FFF2-40B4-BE49-F238E27FC236}">
                <a16:creationId xmlns:a16="http://schemas.microsoft.com/office/drawing/2014/main" id="{A4303992-E0CC-4126-9A18-8EACADD28AAD}"/>
              </a:ext>
            </a:extLst>
          </p:cNvPr>
          <p:cNvSpPr txBox="1"/>
          <p:nvPr/>
        </p:nvSpPr>
        <p:spPr>
          <a:xfrm>
            <a:off x="7833360" y="5719787"/>
            <a:ext cx="4750696" cy="369332"/>
          </a:xfrm>
          <a:prstGeom prst="rect">
            <a:avLst/>
          </a:prstGeom>
          <a:noFill/>
        </p:spPr>
        <p:txBody>
          <a:bodyPr wrap="square" rtlCol="0">
            <a:spAutoFit/>
          </a:bodyPr>
          <a:lstStyle/>
          <a:p>
            <a:r>
              <a:rPr lang="fi-FI" dirty="0"/>
              <a:t>Kuva: Susanna Peura, 2018</a:t>
            </a:r>
          </a:p>
        </p:txBody>
      </p:sp>
    </p:spTree>
    <p:extLst>
      <p:ext uri="{BB962C8B-B14F-4D97-AF65-F5344CB8AC3E}">
        <p14:creationId xmlns:p14="http://schemas.microsoft.com/office/powerpoint/2010/main" val="24743642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FC7F55AE-A9E8-4D99-B32E-5E664D56A5B1}"/>
              </a:ext>
            </a:extLst>
          </p:cNvPr>
          <p:cNvSpPr txBox="1"/>
          <p:nvPr/>
        </p:nvSpPr>
        <p:spPr>
          <a:xfrm>
            <a:off x="792480" y="679310"/>
            <a:ext cx="6695440" cy="584775"/>
          </a:xfrm>
          <a:prstGeom prst="rect">
            <a:avLst/>
          </a:prstGeom>
          <a:noFill/>
        </p:spPr>
        <p:txBody>
          <a:bodyPr wrap="square" rtlCol="0">
            <a:spAutoFit/>
          </a:bodyPr>
          <a:lstStyle/>
          <a:p>
            <a:r>
              <a:rPr lang="fi-FI" sz="3200" dirty="0">
                <a:solidFill>
                  <a:schemeClr val="bg1"/>
                </a:solidFill>
                <a:latin typeface="Baskerville Old Face" panose="02020602080505020303" pitchFamily="18" charset="0"/>
              </a:rPr>
              <a:t>Kuvia kierrokselta</a:t>
            </a:r>
            <a:endParaRPr lang="fi-FI" sz="2000" dirty="0">
              <a:solidFill>
                <a:schemeClr val="bg1"/>
              </a:solidFill>
            </a:endParaRPr>
          </a:p>
        </p:txBody>
      </p:sp>
      <p:pic>
        <p:nvPicPr>
          <p:cNvPr id="5" name="Kuva 4" descr="Kuva, joka sisältää kohteen ulko, tie, rakennus, taivas&#10;&#10;Kuvaus luotu, erittäin korkea luotettavuus">
            <a:extLst>
              <a:ext uri="{FF2B5EF4-FFF2-40B4-BE49-F238E27FC236}">
                <a16:creationId xmlns:a16="http://schemas.microsoft.com/office/drawing/2014/main" id="{B95D504E-BB95-43BE-BD09-82749F14F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704" y="402196"/>
            <a:ext cx="5036816" cy="377862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7" name="Kuva 6" descr="Kuva, joka sisältää kohteen ulko, puu, taivas, henkilö&#10;&#10;Kuvaus luotu, erittäin korkea luotettavuus">
            <a:extLst>
              <a:ext uri="{FF2B5EF4-FFF2-40B4-BE49-F238E27FC236}">
                <a16:creationId xmlns:a16="http://schemas.microsoft.com/office/drawing/2014/main" id="{7E5A4B0D-A2CC-45D8-A361-CA3864145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654" y="1521189"/>
            <a:ext cx="5690346" cy="426776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9" name="Kuva 8" descr="Kuva, joka sisältää kohteen taivas, maa, ulko, henkilö&#10;&#10;Kuvaus luotu, erittäin korkea luotettavuus">
            <a:extLst>
              <a:ext uri="{FF2B5EF4-FFF2-40B4-BE49-F238E27FC236}">
                <a16:creationId xmlns:a16="http://schemas.microsoft.com/office/drawing/2014/main" id="{92FE8598-62F4-4130-A838-CFAFCCD553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2953" y="3508955"/>
            <a:ext cx="3772647" cy="2829485"/>
          </a:xfrm>
          <a:prstGeom prst="roundRect">
            <a:avLst>
              <a:gd name="adj" fmla="val 16667"/>
            </a:avLst>
          </a:prstGeom>
          <a:ln w="9525">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Kuva 10" descr="Musiikki">
            <a:extLst>
              <a:ext uri="{FF2B5EF4-FFF2-40B4-BE49-F238E27FC236}">
                <a16:creationId xmlns:a16="http://schemas.microsoft.com/office/drawing/2014/main" id="{EA818D0F-9420-4F31-8A45-4C51D3C158B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04935" y="5005308"/>
            <a:ext cx="914400" cy="914400"/>
          </a:xfrm>
          <a:prstGeom prst="rect">
            <a:avLst/>
          </a:prstGeom>
        </p:spPr>
      </p:pic>
      <p:pic>
        <p:nvPicPr>
          <p:cNvPr id="12" name="Kuva 11" descr="Musiikki">
            <a:extLst>
              <a:ext uri="{FF2B5EF4-FFF2-40B4-BE49-F238E27FC236}">
                <a16:creationId xmlns:a16="http://schemas.microsoft.com/office/drawing/2014/main" id="{4FAA98E6-0AAC-4440-8D8A-11DABF0213A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85120" y="4345230"/>
            <a:ext cx="914400" cy="914400"/>
          </a:xfrm>
          <a:prstGeom prst="rect">
            <a:avLst/>
          </a:prstGeom>
        </p:spPr>
      </p:pic>
      <p:sp>
        <p:nvSpPr>
          <p:cNvPr id="15" name="Tekstiruutu 14">
            <a:extLst>
              <a:ext uri="{FF2B5EF4-FFF2-40B4-BE49-F238E27FC236}">
                <a16:creationId xmlns:a16="http://schemas.microsoft.com/office/drawing/2014/main" id="{151CD247-6CC2-4B4C-8CB4-7372CD2D44B8}"/>
              </a:ext>
            </a:extLst>
          </p:cNvPr>
          <p:cNvSpPr txBox="1"/>
          <p:nvPr/>
        </p:nvSpPr>
        <p:spPr>
          <a:xfrm>
            <a:off x="362922" y="5919708"/>
            <a:ext cx="4750696" cy="369332"/>
          </a:xfrm>
          <a:prstGeom prst="rect">
            <a:avLst/>
          </a:prstGeom>
          <a:noFill/>
        </p:spPr>
        <p:txBody>
          <a:bodyPr wrap="square" rtlCol="0">
            <a:spAutoFit/>
          </a:bodyPr>
          <a:lstStyle/>
          <a:p>
            <a:r>
              <a:rPr lang="fi-FI" dirty="0"/>
              <a:t>Kuvat: Susanna Peura, 2018</a:t>
            </a:r>
          </a:p>
        </p:txBody>
      </p:sp>
    </p:spTree>
    <p:extLst>
      <p:ext uri="{BB962C8B-B14F-4D97-AF65-F5344CB8AC3E}">
        <p14:creationId xmlns:p14="http://schemas.microsoft.com/office/powerpoint/2010/main" val="3431403909"/>
      </p:ext>
    </p:extLst>
  </p:cSld>
  <p:clrMapOvr>
    <a:masterClrMapping/>
  </p:clrMapOvr>
  <mc:AlternateContent xmlns:mc="http://schemas.openxmlformats.org/markup-compatibility/2006" xmlns:p14="http://schemas.microsoft.com/office/powerpoint/2010/main">
    <mc:Choice Requires="p14">
      <p:transition spd="slow" p14:dur="125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807FEEAB-4EDA-4710-8B79-20CE4F13D7AB}"/>
              </a:ext>
            </a:extLst>
          </p:cNvPr>
          <p:cNvSpPr txBox="1"/>
          <p:nvPr/>
        </p:nvSpPr>
        <p:spPr>
          <a:xfrm>
            <a:off x="843280" y="568960"/>
            <a:ext cx="6695440" cy="584775"/>
          </a:xfrm>
          <a:prstGeom prst="rect">
            <a:avLst/>
          </a:prstGeom>
          <a:noFill/>
        </p:spPr>
        <p:txBody>
          <a:bodyPr wrap="square" rtlCol="0">
            <a:spAutoFit/>
          </a:bodyPr>
          <a:lstStyle/>
          <a:p>
            <a:r>
              <a:rPr lang="fi-FI" sz="3200" dirty="0">
                <a:solidFill>
                  <a:schemeClr val="bg1"/>
                </a:solidFill>
                <a:latin typeface="Baskerville Old Face" panose="02020602080505020303" pitchFamily="18" charset="0"/>
              </a:rPr>
              <a:t>Tunnelmia</a:t>
            </a:r>
            <a:r>
              <a:rPr lang="fi-FI" sz="2800" dirty="0">
                <a:solidFill>
                  <a:schemeClr val="bg1"/>
                </a:solidFill>
                <a:latin typeface="Baskerville Old Face" panose="02020602080505020303" pitchFamily="18" charset="0"/>
              </a:rPr>
              <a:t> </a:t>
            </a:r>
            <a:r>
              <a:rPr lang="fi-FI" sz="3200" dirty="0">
                <a:solidFill>
                  <a:schemeClr val="bg1"/>
                </a:solidFill>
                <a:latin typeface="Baskerville Old Face" panose="02020602080505020303" pitchFamily="18" charset="0"/>
              </a:rPr>
              <a:t>Aino</a:t>
            </a:r>
            <a:r>
              <a:rPr lang="fi-FI" sz="2800" dirty="0">
                <a:solidFill>
                  <a:schemeClr val="bg1"/>
                </a:solidFill>
                <a:latin typeface="Baskerville Old Face" panose="02020602080505020303" pitchFamily="18" charset="0"/>
              </a:rPr>
              <a:t> </a:t>
            </a:r>
            <a:r>
              <a:rPr lang="fi-FI" sz="3200" dirty="0" err="1">
                <a:solidFill>
                  <a:schemeClr val="bg1"/>
                </a:solidFill>
                <a:latin typeface="Baskerville Old Face" panose="02020602080505020303" pitchFamily="18" charset="0"/>
              </a:rPr>
              <a:t>Acktén</a:t>
            </a:r>
            <a:r>
              <a:rPr lang="fi-FI" sz="2800" dirty="0">
                <a:solidFill>
                  <a:schemeClr val="bg1"/>
                </a:solidFill>
                <a:latin typeface="Baskerville Old Face" panose="02020602080505020303" pitchFamily="18" charset="0"/>
              </a:rPr>
              <a:t> </a:t>
            </a:r>
            <a:r>
              <a:rPr lang="fi-FI" sz="3200" dirty="0">
                <a:solidFill>
                  <a:schemeClr val="bg1"/>
                </a:solidFill>
                <a:latin typeface="Baskerville Old Face" panose="02020602080505020303" pitchFamily="18" charset="0"/>
              </a:rPr>
              <a:t>ajoilta</a:t>
            </a:r>
            <a:endParaRPr lang="fi-FI" dirty="0">
              <a:solidFill>
                <a:schemeClr val="bg1"/>
              </a:solidFill>
            </a:endParaRPr>
          </a:p>
        </p:txBody>
      </p:sp>
      <p:pic>
        <p:nvPicPr>
          <p:cNvPr id="9" name="Kuva 8" descr="Kuva, joka sisältää kohteen henkilö, valokuva, seisominen, valkoinen&#10;&#10;Kuvaus luotu, erittäin korkea luotettavuus">
            <a:extLst>
              <a:ext uri="{FF2B5EF4-FFF2-40B4-BE49-F238E27FC236}">
                <a16:creationId xmlns:a16="http://schemas.microsoft.com/office/drawing/2014/main" id="{B8E98F4C-DCDA-4E29-B6AF-4869E34B08B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029956" y="995831"/>
            <a:ext cx="3207004" cy="5186529"/>
          </a:xfrm>
          <a:prstGeom prst="rect">
            <a:avLst/>
          </a:prstGeom>
        </p:spPr>
      </p:pic>
      <p:sp>
        <p:nvSpPr>
          <p:cNvPr id="10" name="Tekstiruutu 9">
            <a:extLst>
              <a:ext uri="{FF2B5EF4-FFF2-40B4-BE49-F238E27FC236}">
                <a16:creationId xmlns:a16="http://schemas.microsoft.com/office/drawing/2014/main" id="{87683391-FE5C-45BA-8F5A-BB1B1830802F}"/>
              </a:ext>
            </a:extLst>
          </p:cNvPr>
          <p:cNvSpPr txBox="1"/>
          <p:nvPr/>
        </p:nvSpPr>
        <p:spPr>
          <a:xfrm>
            <a:off x="8029956" y="6192369"/>
            <a:ext cx="3207004" cy="230832"/>
          </a:xfrm>
          <a:prstGeom prst="rect">
            <a:avLst/>
          </a:prstGeom>
          <a:noFill/>
        </p:spPr>
        <p:txBody>
          <a:bodyPr wrap="square" rtlCol="0">
            <a:spAutoFit/>
          </a:bodyPr>
          <a:lstStyle/>
          <a:p>
            <a:r>
              <a:rPr lang="fi-FI" sz="900" dirty="0">
                <a:hlinkClick r:id="rId4" tooltip="https://commons.wikimedia.org/wiki/File:Aino_Ackt%C3%A9.jpg">
                  <a:extLst>
                    <a:ext uri="{A12FA001-AC4F-418D-AE19-62706E023703}">
                      <ahyp:hlinkClr xmlns:ahyp="http://schemas.microsoft.com/office/drawing/2018/hyperlinkcolor" val="tx"/>
                    </a:ext>
                  </a:extLst>
                </a:hlinkClick>
              </a:rPr>
              <a:t>Tämä kuva</a:t>
            </a:r>
            <a:r>
              <a:rPr lang="fi-FI" sz="900" dirty="0"/>
              <a:t>, tekijä Tuntematon tekijä, käyttöoikeus: </a:t>
            </a:r>
            <a:r>
              <a:rPr lang="fi-FI" sz="900" dirty="0">
                <a:hlinkClick r:id="rId5" tooltip="https://creativecommons.org/licenses/by-sa/3.0/">
                  <a:extLst>
                    <a:ext uri="{A12FA001-AC4F-418D-AE19-62706E023703}">
                      <ahyp:hlinkClr xmlns:ahyp="http://schemas.microsoft.com/office/drawing/2018/hyperlinkcolor" val="tx"/>
                    </a:ext>
                  </a:extLst>
                </a:hlinkClick>
              </a:rPr>
              <a:t>CC BY-SA</a:t>
            </a:r>
            <a:endParaRPr lang="fi-FI" sz="900" dirty="0"/>
          </a:p>
        </p:txBody>
      </p:sp>
      <p:sp>
        <p:nvSpPr>
          <p:cNvPr id="12" name="Tekstiruutu 11">
            <a:extLst>
              <a:ext uri="{FF2B5EF4-FFF2-40B4-BE49-F238E27FC236}">
                <a16:creationId xmlns:a16="http://schemas.microsoft.com/office/drawing/2014/main" id="{C092998E-8497-485B-BA9A-468C0FE89978}"/>
              </a:ext>
            </a:extLst>
          </p:cNvPr>
          <p:cNvSpPr txBox="1"/>
          <p:nvPr/>
        </p:nvSpPr>
        <p:spPr>
          <a:xfrm>
            <a:off x="843280" y="1477129"/>
            <a:ext cx="6522720" cy="3416320"/>
          </a:xfrm>
          <a:prstGeom prst="rect">
            <a:avLst/>
          </a:prstGeom>
          <a:noFill/>
        </p:spPr>
        <p:txBody>
          <a:bodyPr wrap="square" rtlCol="0">
            <a:spAutoFit/>
          </a:bodyPr>
          <a:lstStyle/>
          <a:p>
            <a:r>
              <a:rPr lang="fi-FI" i="1" dirty="0">
                <a:solidFill>
                  <a:schemeClr val="bg1"/>
                </a:solidFill>
              </a:rPr>
              <a:t>”Ette voi uskoa miten erinomaisesti linnanpiha soveltuu tällaisille esityksille. Ensinnäkin on se soinnillisessa suhteessa sangen </a:t>
            </a:r>
            <a:r>
              <a:rPr lang="fi-FI" i="1" dirty="0" err="1">
                <a:solidFill>
                  <a:schemeClr val="bg1"/>
                </a:solidFill>
              </a:rPr>
              <a:t>etuisa</a:t>
            </a:r>
            <a:r>
              <a:rPr lang="fi-FI" i="1" dirty="0">
                <a:solidFill>
                  <a:schemeClr val="bg1"/>
                </a:solidFill>
              </a:rPr>
              <a:t>, sitten se on tavattoman tilava ja lisäpaikkoja saadaan muureilta ja raunioilta. - - - </a:t>
            </a:r>
          </a:p>
          <a:p>
            <a:endParaRPr lang="fi-FI" dirty="0">
              <a:solidFill>
                <a:schemeClr val="bg1"/>
              </a:solidFill>
            </a:endParaRPr>
          </a:p>
          <a:p>
            <a:r>
              <a:rPr lang="fi-FI" i="1" dirty="0">
                <a:solidFill>
                  <a:schemeClr val="bg1"/>
                </a:solidFill>
              </a:rPr>
              <a:t>Olavinlinnan oopperakausi vuosittain uusiutuvana viittaa vähitellen tien ulkomaalaisille matkailijatulville maahamme. Suomi tulee tämänkin kautta tunnetummaksi ja samalla Suomen suomalainen taide esitettynä Suomen sydämessä. Kuka tietää, kuinka suuren tulevaisuuden peruskivi on Olavinlinnan oopperaviikolla laskettu.” </a:t>
            </a:r>
          </a:p>
          <a:p>
            <a:endParaRPr lang="fi-FI" i="1" dirty="0">
              <a:solidFill>
                <a:schemeClr val="bg1"/>
              </a:solidFill>
            </a:endParaRPr>
          </a:p>
          <a:p>
            <a:r>
              <a:rPr lang="fi-FI" i="1" dirty="0">
                <a:solidFill>
                  <a:schemeClr val="bg1"/>
                </a:solidFill>
              </a:rPr>
              <a:t>                      - Aino </a:t>
            </a:r>
            <a:r>
              <a:rPr lang="fi-FI" i="1" dirty="0" err="1">
                <a:solidFill>
                  <a:schemeClr val="bg1"/>
                </a:solidFill>
              </a:rPr>
              <a:t>Ackté</a:t>
            </a:r>
            <a:r>
              <a:rPr lang="fi-FI" i="1" dirty="0">
                <a:solidFill>
                  <a:schemeClr val="bg1"/>
                </a:solidFill>
              </a:rPr>
              <a:t>, oopperajuhlien perustaja</a:t>
            </a:r>
            <a:endParaRPr lang="fi-FI" dirty="0">
              <a:solidFill>
                <a:schemeClr val="bg1"/>
              </a:solidFill>
            </a:endParaRPr>
          </a:p>
        </p:txBody>
      </p:sp>
    </p:spTree>
    <p:extLst>
      <p:ext uri="{BB962C8B-B14F-4D97-AF65-F5344CB8AC3E}">
        <p14:creationId xmlns:p14="http://schemas.microsoft.com/office/powerpoint/2010/main" val="2810415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21D9FB2B-D379-4A80-8698-8A83822A7279}"/>
              </a:ext>
            </a:extLst>
          </p:cNvPr>
          <p:cNvSpPr/>
          <p:nvPr/>
        </p:nvSpPr>
        <p:spPr>
          <a:xfrm>
            <a:off x="843280" y="1493520"/>
            <a:ext cx="3606800" cy="1200329"/>
          </a:xfrm>
          <a:prstGeom prst="rect">
            <a:avLst/>
          </a:prstGeom>
        </p:spPr>
        <p:txBody>
          <a:bodyPr wrap="square">
            <a:spAutoFit/>
          </a:bodyPr>
          <a:lstStyle/>
          <a:p>
            <a:r>
              <a:rPr lang="fi-FI" dirty="0" err="1">
                <a:solidFill>
                  <a:schemeClr val="bg1"/>
                </a:solidFill>
              </a:rPr>
              <a:t>SavonlinnaTours</a:t>
            </a:r>
            <a:r>
              <a:rPr lang="fi-FI" dirty="0">
                <a:solidFill>
                  <a:schemeClr val="bg1"/>
                </a:solidFill>
              </a:rPr>
              <a:t> / Päivi Ruuskanen</a:t>
            </a:r>
            <a:br>
              <a:rPr lang="fi-FI" dirty="0">
                <a:solidFill>
                  <a:schemeClr val="bg1"/>
                </a:solidFill>
              </a:rPr>
            </a:br>
            <a:r>
              <a:rPr lang="fi-FI" dirty="0">
                <a:solidFill>
                  <a:schemeClr val="bg1"/>
                </a:solidFill>
              </a:rPr>
              <a:t>sales@savonlinnatours.fi</a:t>
            </a:r>
            <a:br>
              <a:rPr lang="fi-FI" dirty="0">
                <a:solidFill>
                  <a:schemeClr val="bg1"/>
                </a:solidFill>
              </a:rPr>
            </a:br>
            <a:r>
              <a:rPr lang="fi-FI" dirty="0">
                <a:solidFill>
                  <a:schemeClr val="bg1"/>
                </a:solidFill>
                <a:hlinkClick r:id="rId4">
                  <a:extLst>
                    <a:ext uri="{A12FA001-AC4F-418D-AE19-62706E023703}">
                      <ahyp:hlinkClr xmlns:ahyp="http://schemas.microsoft.com/office/drawing/2018/hyperlinkcolor" val="tx"/>
                    </a:ext>
                  </a:extLst>
                </a:hlinkClick>
              </a:rPr>
              <a:t>www.savonlinnatours.fi</a:t>
            </a:r>
            <a:br>
              <a:rPr lang="fi-FI" dirty="0">
                <a:solidFill>
                  <a:schemeClr val="bg1"/>
                </a:solidFill>
              </a:rPr>
            </a:br>
            <a:r>
              <a:rPr lang="fi-FI" dirty="0">
                <a:solidFill>
                  <a:schemeClr val="bg1"/>
                </a:solidFill>
              </a:rPr>
              <a:t>+358 50 548 4004</a:t>
            </a:r>
          </a:p>
        </p:txBody>
      </p:sp>
      <p:sp>
        <p:nvSpPr>
          <p:cNvPr id="3" name="Tekstiruutu 2">
            <a:extLst>
              <a:ext uri="{FF2B5EF4-FFF2-40B4-BE49-F238E27FC236}">
                <a16:creationId xmlns:a16="http://schemas.microsoft.com/office/drawing/2014/main" id="{DFA89055-D6AA-445D-8B37-A7FE9E067E72}"/>
              </a:ext>
            </a:extLst>
          </p:cNvPr>
          <p:cNvSpPr txBox="1"/>
          <p:nvPr/>
        </p:nvSpPr>
        <p:spPr>
          <a:xfrm>
            <a:off x="843280" y="670560"/>
            <a:ext cx="4500880" cy="583263"/>
          </a:xfrm>
          <a:prstGeom prst="rect">
            <a:avLst/>
          </a:prstGeom>
          <a:noFill/>
        </p:spPr>
        <p:txBody>
          <a:bodyPr wrap="square" rtlCol="0">
            <a:spAutoFit/>
          </a:bodyPr>
          <a:lstStyle/>
          <a:p>
            <a:r>
              <a:rPr lang="fi-FI" sz="3200" dirty="0">
                <a:solidFill>
                  <a:schemeClr val="bg1"/>
                </a:solidFill>
                <a:latin typeface="Baskerville Old Face" panose="02020602080505020303" pitchFamily="18" charset="0"/>
              </a:rPr>
              <a:t>Opastuksen tilaaminen</a:t>
            </a:r>
            <a:endParaRPr lang="fi-FI" sz="2000" dirty="0">
              <a:solidFill>
                <a:schemeClr val="bg1"/>
              </a:solidFill>
            </a:endParaRPr>
          </a:p>
        </p:txBody>
      </p:sp>
      <p:sp>
        <p:nvSpPr>
          <p:cNvPr id="4" name="Suorakulmio 3">
            <a:extLst>
              <a:ext uri="{FF2B5EF4-FFF2-40B4-BE49-F238E27FC236}">
                <a16:creationId xmlns:a16="http://schemas.microsoft.com/office/drawing/2014/main" id="{93243BE1-D7C3-4BB7-84E8-98729825451D}"/>
              </a:ext>
            </a:extLst>
          </p:cNvPr>
          <p:cNvSpPr/>
          <p:nvPr/>
        </p:nvSpPr>
        <p:spPr>
          <a:xfrm>
            <a:off x="6522720" y="1493519"/>
            <a:ext cx="3606800" cy="3016210"/>
          </a:xfrm>
          <a:prstGeom prst="rect">
            <a:avLst/>
          </a:prstGeom>
        </p:spPr>
        <p:txBody>
          <a:bodyPr wrap="square">
            <a:spAutoFit/>
          </a:bodyPr>
          <a:lstStyle/>
          <a:p>
            <a:r>
              <a:rPr lang="fi-FI" dirty="0">
                <a:solidFill>
                  <a:schemeClr val="bg1"/>
                </a:solidFill>
              </a:rPr>
              <a:t>Savonlinnan oppaat ry</a:t>
            </a:r>
            <a:br>
              <a:rPr lang="fi-FI" dirty="0">
                <a:solidFill>
                  <a:schemeClr val="bg1"/>
                </a:solidFill>
              </a:rPr>
            </a:br>
            <a:r>
              <a:rPr lang="fi-FI" dirty="0">
                <a:solidFill>
                  <a:schemeClr val="bg1"/>
                </a:solidFill>
              </a:rPr>
              <a:t>savonlinnanoppaat@gmail.com</a:t>
            </a:r>
            <a:br>
              <a:rPr lang="fi-FI" dirty="0">
                <a:solidFill>
                  <a:schemeClr val="bg1"/>
                </a:solidFill>
              </a:rPr>
            </a:br>
            <a:r>
              <a:rPr lang="fi-FI" dirty="0">
                <a:solidFill>
                  <a:schemeClr val="bg1"/>
                </a:solidFill>
              </a:rPr>
              <a:t>https://slnoppaat.wordpress.com/</a:t>
            </a:r>
            <a:br>
              <a:rPr lang="fi-FI" dirty="0">
                <a:solidFill>
                  <a:schemeClr val="bg1"/>
                </a:solidFill>
              </a:rPr>
            </a:br>
            <a:r>
              <a:rPr lang="fi-FI" dirty="0">
                <a:solidFill>
                  <a:schemeClr val="bg1"/>
                </a:solidFill>
              </a:rPr>
              <a:t>+358 44 992 3017</a:t>
            </a:r>
          </a:p>
          <a:p>
            <a:endParaRPr lang="fi-FI" dirty="0">
              <a:solidFill>
                <a:schemeClr val="bg1"/>
              </a:solidFill>
            </a:endParaRPr>
          </a:p>
          <a:p>
            <a:r>
              <a:rPr lang="fi-FI" dirty="0">
                <a:solidFill>
                  <a:schemeClr val="bg1"/>
                </a:solidFill>
              </a:rPr>
              <a:t>Löydät meidät myös Facebookista!</a:t>
            </a:r>
          </a:p>
          <a:p>
            <a:endParaRPr lang="fi-FI" dirty="0">
              <a:solidFill>
                <a:schemeClr val="bg1"/>
              </a:solidFill>
            </a:endParaRPr>
          </a:p>
          <a:p>
            <a:endParaRPr lang="fi-FI" dirty="0">
              <a:solidFill>
                <a:schemeClr val="bg1"/>
              </a:solidFill>
            </a:endParaRPr>
          </a:p>
          <a:p>
            <a:endParaRPr lang="fi-FI" dirty="0">
              <a:solidFill>
                <a:schemeClr val="bg1"/>
              </a:solidFill>
            </a:endParaRPr>
          </a:p>
          <a:p>
            <a:r>
              <a:rPr lang="fi-FI" sz="2800" dirty="0">
                <a:solidFill>
                  <a:schemeClr val="bg1"/>
                </a:solidFill>
                <a:latin typeface="Baskerville Old Face" panose="02020602080505020303" pitchFamily="18" charset="0"/>
              </a:rPr>
              <a:t>Lämpimästi tervetuloa!</a:t>
            </a:r>
          </a:p>
        </p:txBody>
      </p:sp>
      <p:sp>
        <p:nvSpPr>
          <p:cNvPr id="5" name="Tekstiruutu 4">
            <a:extLst>
              <a:ext uri="{FF2B5EF4-FFF2-40B4-BE49-F238E27FC236}">
                <a16:creationId xmlns:a16="http://schemas.microsoft.com/office/drawing/2014/main" id="{E32568ED-B4A1-47DD-AEEB-A91D01AF6C37}"/>
              </a:ext>
            </a:extLst>
          </p:cNvPr>
          <p:cNvSpPr txBox="1"/>
          <p:nvPr/>
        </p:nvSpPr>
        <p:spPr>
          <a:xfrm>
            <a:off x="6522720" y="5181165"/>
            <a:ext cx="4541520" cy="646331"/>
          </a:xfrm>
          <a:prstGeom prst="rect">
            <a:avLst/>
          </a:prstGeom>
          <a:noFill/>
        </p:spPr>
        <p:txBody>
          <a:bodyPr wrap="square" rtlCol="0">
            <a:spAutoFit/>
          </a:bodyPr>
          <a:lstStyle/>
          <a:p>
            <a:r>
              <a:rPr lang="fi-FI" dirty="0">
                <a:solidFill>
                  <a:schemeClr val="bg1"/>
                </a:solidFill>
              </a:rPr>
              <a:t>Kuuntele Aino </a:t>
            </a:r>
            <a:r>
              <a:rPr lang="fi-FI" dirty="0" err="1">
                <a:solidFill>
                  <a:schemeClr val="bg1"/>
                </a:solidFill>
              </a:rPr>
              <a:t>Acktén</a:t>
            </a:r>
            <a:r>
              <a:rPr lang="fi-FI" dirty="0">
                <a:solidFill>
                  <a:schemeClr val="bg1"/>
                </a:solidFill>
              </a:rPr>
              <a:t> ”Air de </a:t>
            </a:r>
            <a:r>
              <a:rPr lang="fi-FI" dirty="0" err="1">
                <a:solidFill>
                  <a:schemeClr val="bg1"/>
                </a:solidFill>
              </a:rPr>
              <a:t>bijoux</a:t>
            </a:r>
            <a:r>
              <a:rPr lang="fi-FI" dirty="0">
                <a:solidFill>
                  <a:schemeClr val="bg1"/>
                </a:solidFill>
              </a:rPr>
              <a:t>” -aaria viereiseltä videolta.  </a:t>
            </a:r>
          </a:p>
        </p:txBody>
      </p:sp>
      <p:pic>
        <p:nvPicPr>
          <p:cNvPr id="6" name="Online-media 12" title="Aino Ackte' sing Air des bijoux from Faust 1905">
            <a:hlinkClick r:id="" action="ppaction://media"/>
            <a:extLst>
              <a:ext uri="{FF2B5EF4-FFF2-40B4-BE49-F238E27FC236}">
                <a16:creationId xmlns:a16="http://schemas.microsoft.com/office/drawing/2014/main" id="{A8693DC2-5CFF-4151-A5AA-85C6A81A37B8}"/>
              </a:ext>
            </a:extLst>
          </p:cNvPr>
          <p:cNvPicPr>
            <a:picLocks noRot="1" noChangeAspect="1"/>
          </p:cNvPicPr>
          <p:nvPr>
            <a:videoFile r:link="rId1"/>
          </p:nvPr>
        </p:nvPicPr>
        <p:blipFill>
          <a:blip r:embed="rId5"/>
          <a:stretch>
            <a:fillRect/>
          </a:stretch>
        </p:blipFill>
        <p:spPr>
          <a:xfrm>
            <a:off x="843280" y="3146612"/>
            <a:ext cx="5173675" cy="2910192"/>
          </a:xfrm>
          <a:prstGeom prst="rect">
            <a:avLst/>
          </a:prstGeom>
        </p:spPr>
      </p:pic>
      <p:sp>
        <p:nvSpPr>
          <p:cNvPr id="7" name="Tekstiruutu 6">
            <a:extLst>
              <a:ext uri="{FF2B5EF4-FFF2-40B4-BE49-F238E27FC236}">
                <a16:creationId xmlns:a16="http://schemas.microsoft.com/office/drawing/2014/main" id="{2993469A-1CEB-4D0F-AE33-6A93F05049CD}"/>
              </a:ext>
            </a:extLst>
          </p:cNvPr>
          <p:cNvSpPr txBox="1"/>
          <p:nvPr/>
        </p:nvSpPr>
        <p:spPr>
          <a:xfrm>
            <a:off x="6522720" y="669049"/>
            <a:ext cx="4541520" cy="584775"/>
          </a:xfrm>
          <a:prstGeom prst="rect">
            <a:avLst/>
          </a:prstGeom>
          <a:noFill/>
        </p:spPr>
        <p:txBody>
          <a:bodyPr wrap="square" rtlCol="0">
            <a:spAutoFit/>
          </a:bodyPr>
          <a:lstStyle/>
          <a:p>
            <a:r>
              <a:rPr lang="fi-FI" sz="3200" dirty="0">
                <a:solidFill>
                  <a:schemeClr val="bg1"/>
                </a:solidFill>
                <a:latin typeface="Baskerville Old Face" panose="02020602080505020303" pitchFamily="18" charset="0"/>
              </a:rPr>
              <a:t>Lisätietoja</a:t>
            </a:r>
            <a:endParaRPr lang="fi-FI" sz="2000" dirty="0">
              <a:solidFill>
                <a:schemeClr val="bg1"/>
              </a:solidFill>
            </a:endParaRPr>
          </a:p>
        </p:txBody>
      </p:sp>
      <p:sp>
        <p:nvSpPr>
          <p:cNvPr id="8" name="Tekstiruutu 7">
            <a:extLst>
              <a:ext uri="{FF2B5EF4-FFF2-40B4-BE49-F238E27FC236}">
                <a16:creationId xmlns:a16="http://schemas.microsoft.com/office/drawing/2014/main" id="{DAA5CBD8-6A84-4D27-8396-C2BB65E31B3B}"/>
              </a:ext>
            </a:extLst>
          </p:cNvPr>
          <p:cNvSpPr txBox="1"/>
          <p:nvPr/>
        </p:nvSpPr>
        <p:spPr>
          <a:xfrm>
            <a:off x="843280" y="6187440"/>
            <a:ext cx="4750696" cy="369332"/>
          </a:xfrm>
          <a:prstGeom prst="rect">
            <a:avLst/>
          </a:prstGeom>
          <a:noFill/>
        </p:spPr>
        <p:txBody>
          <a:bodyPr wrap="square" rtlCol="0">
            <a:spAutoFit/>
          </a:bodyPr>
          <a:lstStyle/>
          <a:p>
            <a:r>
              <a:rPr lang="fi-FI" dirty="0"/>
              <a:t>Video: YouTube, 2018</a:t>
            </a:r>
          </a:p>
        </p:txBody>
      </p:sp>
    </p:spTree>
    <p:extLst>
      <p:ext uri="{BB962C8B-B14F-4D97-AF65-F5344CB8AC3E}">
        <p14:creationId xmlns:p14="http://schemas.microsoft.com/office/powerpoint/2010/main" val="16023943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teema">
  <a:themeElements>
    <a:clrScheme name="Sininen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TotalTime>
  <Words>260</Words>
  <Application>Microsoft Office PowerPoint</Application>
  <PresentationFormat>Laajakuva</PresentationFormat>
  <Paragraphs>41</Paragraphs>
  <Slides>5</Slides>
  <Notes>5</Notes>
  <HiddenSlides>0</HiddenSlides>
  <MMClips>1</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5</vt:i4>
      </vt:variant>
    </vt:vector>
  </HeadingPairs>
  <TitlesOfParts>
    <vt:vector size="10" baseType="lpstr">
      <vt:lpstr>Arial</vt:lpstr>
      <vt:lpstr>Baskerville Old Face</vt:lpstr>
      <vt:lpstr>Calibri</vt:lpstr>
      <vt:lpstr>Calibri Light</vt:lpstr>
      <vt:lpstr>Office-teema</vt:lpstr>
      <vt:lpstr>Oopperaopastus –  kattaus savolaiseen tapaan</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Oopperaopastus – kattaus savolaiseen tapaan</dc:title>
  <dc:creator>Susanna Peura</dc:creator>
  <cp:lastModifiedBy>Susanna Peura</cp:lastModifiedBy>
  <cp:revision>43</cp:revision>
  <dcterms:created xsi:type="dcterms:W3CDTF">2018-10-07T06:45:35Z</dcterms:created>
  <dcterms:modified xsi:type="dcterms:W3CDTF">2020-01-10T18:37:50Z</dcterms:modified>
</cp:coreProperties>
</file>